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4660"/>
  </p:normalViewPr>
  <p:slideViewPr>
    <p:cSldViewPr snapToGrid="0">
      <p:cViewPr varScale="1">
        <p:scale>
          <a:sx n="62" d="100"/>
          <a:sy n="62" d="100"/>
        </p:scale>
        <p:origin x="20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A93A00-D7A2-47F4-B7A1-33F8F6639006}"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98421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A93A00-D7A2-47F4-B7A1-33F8F6639006}"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9774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A93A00-D7A2-47F4-B7A1-33F8F6639006}"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117209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A93A00-D7A2-47F4-B7A1-33F8F6639006}"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250734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93A00-D7A2-47F4-B7A1-33F8F6639006}"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38515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A93A00-D7A2-47F4-B7A1-33F8F6639006}"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375732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A93A00-D7A2-47F4-B7A1-33F8F6639006}"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20209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93A00-D7A2-47F4-B7A1-33F8F6639006}"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338716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93A00-D7A2-47F4-B7A1-33F8F6639006}"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125236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93A00-D7A2-47F4-B7A1-33F8F6639006}"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11748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93A00-D7A2-47F4-B7A1-33F8F6639006}"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9D00-A317-4148-988F-5296C0605B28}" type="slidenum">
              <a:rPr lang="en-US" smtClean="0"/>
              <a:t>‹#›</a:t>
            </a:fld>
            <a:endParaRPr lang="en-US"/>
          </a:p>
        </p:txBody>
      </p:sp>
    </p:spTree>
    <p:extLst>
      <p:ext uri="{BB962C8B-B14F-4D97-AF65-F5344CB8AC3E}">
        <p14:creationId xmlns:p14="http://schemas.microsoft.com/office/powerpoint/2010/main" val="306617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AA93A00-D7A2-47F4-B7A1-33F8F6639006}" type="datetimeFigureOut">
              <a:rPr lang="en-US" smtClean="0"/>
              <a:t>9/19/2017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7319D00-A317-4148-988F-5296C0605B28}" type="slidenum">
              <a:rPr lang="en-US" smtClean="0"/>
              <a:t>‹#›</a:t>
            </a:fld>
            <a:endParaRPr lang="en-US"/>
          </a:p>
        </p:txBody>
      </p:sp>
    </p:spTree>
    <p:extLst>
      <p:ext uri="{BB962C8B-B14F-4D97-AF65-F5344CB8AC3E}">
        <p14:creationId xmlns:p14="http://schemas.microsoft.com/office/powerpoint/2010/main" val="112656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25899"/>
          <a:stretch/>
        </p:blipFill>
        <p:spPr>
          <a:xfrm>
            <a:off x="5560541" y="0"/>
            <a:ext cx="2211859" cy="10073726"/>
          </a:xfrm>
          <a:prstGeom prst="rect">
            <a:avLst/>
          </a:prstGeom>
        </p:spPr>
      </p:pic>
      <p:pic>
        <p:nvPicPr>
          <p:cNvPr id="7" name="Picture 6"/>
          <p:cNvPicPr>
            <a:picLocks noChangeAspect="1"/>
          </p:cNvPicPr>
          <p:nvPr/>
        </p:nvPicPr>
        <p:blipFill>
          <a:blip r:embed="rId3"/>
          <a:stretch>
            <a:fillRect/>
          </a:stretch>
        </p:blipFill>
        <p:spPr>
          <a:xfrm>
            <a:off x="0" y="113118"/>
            <a:ext cx="7772400" cy="1541405"/>
          </a:xfrm>
          <a:prstGeom prst="rect">
            <a:avLst/>
          </a:prstGeom>
        </p:spPr>
      </p:pic>
      <p:pic>
        <p:nvPicPr>
          <p:cNvPr id="8" name="Picture 7"/>
          <p:cNvPicPr>
            <a:picLocks noChangeAspect="1"/>
          </p:cNvPicPr>
          <p:nvPr/>
        </p:nvPicPr>
        <p:blipFill>
          <a:blip r:embed="rId4"/>
          <a:stretch>
            <a:fillRect/>
          </a:stretch>
        </p:blipFill>
        <p:spPr>
          <a:xfrm>
            <a:off x="0" y="9354492"/>
            <a:ext cx="7772400" cy="600065"/>
          </a:xfrm>
          <a:prstGeom prst="rect">
            <a:avLst/>
          </a:prstGeom>
        </p:spPr>
      </p:pic>
      <p:sp>
        <p:nvSpPr>
          <p:cNvPr id="10" name="TextBox 9"/>
          <p:cNvSpPr txBox="1"/>
          <p:nvPr/>
        </p:nvSpPr>
        <p:spPr>
          <a:xfrm>
            <a:off x="93641" y="1654523"/>
            <a:ext cx="5911742" cy="400110"/>
          </a:xfrm>
          <a:prstGeom prst="rect">
            <a:avLst/>
          </a:prstGeom>
          <a:noFill/>
        </p:spPr>
        <p:txBody>
          <a:bodyPr wrap="square" rtlCol="0">
            <a:spAutoFit/>
          </a:bodyPr>
          <a:lstStyle/>
          <a:p>
            <a:pPr algn="ctr"/>
            <a:r>
              <a:rPr lang="en-US" sz="2000" dirty="0" smtClean="0">
                <a:solidFill>
                  <a:srgbClr val="58BB42"/>
                </a:solidFill>
                <a:latin typeface="Aharoni" panose="02010803020104030203" pitchFamily="2" charset="-79"/>
                <a:cs typeface="Aharoni" panose="02010803020104030203" pitchFamily="2" charset="-79"/>
              </a:rPr>
              <a:t>NOTICE OF PUBLIC OPEN HOUSE #1</a:t>
            </a:r>
            <a:endParaRPr lang="en-US" sz="2000" dirty="0" smtClean="0">
              <a:solidFill>
                <a:srgbClr val="58BB42"/>
              </a:solidFill>
              <a:latin typeface="Aharoni" panose="02010803020104030203" pitchFamily="2" charset="-79"/>
              <a:cs typeface="Aharoni" panose="02010803020104030203" pitchFamily="2" charset="-79"/>
            </a:endParaRPr>
          </a:p>
        </p:txBody>
      </p:sp>
      <p:sp>
        <p:nvSpPr>
          <p:cNvPr id="12" name="TextBox 11"/>
          <p:cNvSpPr txBox="1"/>
          <p:nvPr/>
        </p:nvSpPr>
        <p:spPr>
          <a:xfrm>
            <a:off x="197708" y="2054633"/>
            <a:ext cx="5708822" cy="7232749"/>
          </a:xfrm>
          <a:prstGeom prst="rect">
            <a:avLst/>
          </a:prstGeom>
          <a:noFill/>
        </p:spPr>
        <p:txBody>
          <a:bodyPr wrap="square" rtlCol="0">
            <a:spAutoFit/>
          </a:bodyPr>
          <a:lstStyle/>
          <a:p>
            <a:r>
              <a:rPr lang="en-US" sz="1200" dirty="0" smtClean="0">
                <a:solidFill>
                  <a:schemeClr val="tx1">
                    <a:lumMod val="75000"/>
                    <a:lumOff val="25000"/>
                  </a:schemeClr>
                </a:solidFill>
                <a:latin typeface="Century Gothic" panose="020B0502020202020204" pitchFamily="34" charset="0"/>
              </a:rPr>
              <a:t>Since </a:t>
            </a:r>
            <a:r>
              <a:rPr lang="en-US" sz="1200" dirty="0" smtClean="0">
                <a:solidFill>
                  <a:schemeClr val="tx1">
                    <a:lumMod val="75000"/>
                    <a:lumOff val="25000"/>
                  </a:schemeClr>
                </a:solidFill>
                <a:latin typeface="Century Gothic" panose="020B0502020202020204" pitchFamily="34" charset="0"/>
              </a:rPr>
              <a:t>June 2017, the Township of Centre Wellington has been working with the consulting team from WSP to develop a </a:t>
            </a:r>
            <a:r>
              <a:rPr lang="en-US" sz="1200" dirty="0" smtClean="0">
                <a:solidFill>
                  <a:schemeClr val="tx1">
                    <a:lumMod val="75000"/>
                    <a:lumOff val="25000"/>
                  </a:schemeClr>
                </a:solidFill>
                <a:latin typeface="Century Gothic" panose="020B0502020202020204" pitchFamily="34" charset="0"/>
              </a:rPr>
              <a:t>long-range </a:t>
            </a:r>
            <a:r>
              <a:rPr lang="en-US" sz="1200" dirty="0" smtClean="0">
                <a:solidFill>
                  <a:schemeClr val="tx1">
                    <a:lumMod val="75000"/>
                    <a:lumOff val="25000"/>
                  </a:schemeClr>
                </a:solidFill>
                <a:latin typeface="Century Gothic" panose="020B0502020202020204" pitchFamily="34" charset="0"/>
              </a:rPr>
              <a:t>transportation master </a:t>
            </a:r>
            <a:r>
              <a:rPr lang="en-US" sz="1200" dirty="0" smtClean="0">
                <a:solidFill>
                  <a:schemeClr val="tx1">
                    <a:lumMod val="75000"/>
                    <a:lumOff val="25000"/>
                  </a:schemeClr>
                </a:solidFill>
                <a:latin typeface="Century Gothic" panose="020B0502020202020204" pitchFamily="34" charset="0"/>
              </a:rPr>
              <a:t>plan (TMP) </a:t>
            </a:r>
            <a:r>
              <a:rPr lang="en-US" sz="1200" dirty="0" smtClean="0">
                <a:solidFill>
                  <a:schemeClr val="tx1">
                    <a:lumMod val="75000"/>
                    <a:lumOff val="25000"/>
                  </a:schemeClr>
                </a:solidFill>
                <a:latin typeface="Century Gothic" panose="020B0502020202020204" pitchFamily="34" charset="0"/>
              </a:rPr>
              <a:t>which is intended to be used as a blue-print for future decision making, planning, design, operations and maintenance of the Township’s transportation network. </a:t>
            </a:r>
            <a:r>
              <a:rPr lang="en-US" sz="1200" dirty="0" smtClean="0">
                <a:solidFill>
                  <a:schemeClr val="tx1">
                    <a:lumMod val="75000"/>
                    <a:lumOff val="25000"/>
                  </a:schemeClr>
                </a:solidFill>
                <a:latin typeface="Century Gothic" panose="020B0502020202020204" pitchFamily="34" charset="0"/>
              </a:rPr>
              <a:t>The </a:t>
            </a:r>
            <a:r>
              <a:rPr lang="en-US" sz="1200" dirty="0" smtClean="0">
                <a:solidFill>
                  <a:schemeClr val="tx1">
                    <a:lumMod val="75000"/>
                    <a:lumOff val="25000"/>
                  </a:schemeClr>
                </a:solidFill>
                <a:latin typeface="Century Gothic" panose="020B0502020202020204" pitchFamily="34" charset="0"/>
              </a:rPr>
              <a:t>plan is anticipated to be completed in Fall 2018 and will address the entire Township of Centre Wellington including the built of areas of </a:t>
            </a:r>
            <a:r>
              <a:rPr lang="en-US" sz="1200" dirty="0" err="1" smtClean="0">
                <a:solidFill>
                  <a:schemeClr val="tx1">
                    <a:lumMod val="75000"/>
                    <a:lumOff val="25000"/>
                  </a:schemeClr>
                </a:solidFill>
                <a:latin typeface="Century Gothic" panose="020B0502020202020204" pitchFamily="34" charset="0"/>
              </a:rPr>
              <a:t>Elora</a:t>
            </a:r>
            <a:r>
              <a:rPr lang="en-US" sz="1200" dirty="0" smtClean="0">
                <a:solidFill>
                  <a:schemeClr val="tx1">
                    <a:lumMod val="75000"/>
                    <a:lumOff val="25000"/>
                  </a:schemeClr>
                </a:solidFill>
                <a:latin typeface="Century Gothic" panose="020B0502020202020204" pitchFamily="34" charset="0"/>
              </a:rPr>
              <a:t> and Fergus as well as the rural communities and surrounding areas. </a:t>
            </a:r>
            <a:endParaRPr lang="en-US" sz="1200" dirty="0" smtClean="0">
              <a:solidFill>
                <a:schemeClr val="tx1">
                  <a:lumMod val="75000"/>
                  <a:lumOff val="25000"/>
                </a:schemeClr>
              </a:solidFill>
              <a:latin typeface="Century Gothic" panose="020B0502020202020204" pitchFamily="34" charset="0"/>
            </a:endParaRPr>
          </a:p>
          <a:p>
            <a:endParaRPr lang="en-US" sz="1200" dirty="0">
              <a:solidFill>
                <a:schemeClr val="tx1">
                  <a:lumMod val="75000"/>
                  <a:lumOff val="25000"/>
                </a:schemeClr>
              </a:solidFill>
              <a:latin typeface="Century Gothic" panose="020B0502020202020204" pitchFamily="34" charset="0"/>
            </a:endParaRPr>
          </a:p>
          <a:p>
            <a:r>
              <a:rPr lang="en-US" sz="1200" dirty="0" smtClean="0">
                <a:solidFill>
                  <a:schemeClr val="tx1">
                    <a:lumMod val="75000"/>
                    <a:lumOff val="25000"/>
                  </a:schemeClr>
                </a:solidFill>
                <a:latin typeface="Century Gothic" panose="020B0502020202020204" pitchFamily="34" charset="0"/>
              </a:rPr>
              <a:t>Since the project was initiated, the team has been working to:</a:t>
            </a:r>
          </a:p>
          <a:p>
            <a:pPr marL="228600" indent="-228600">
              <a:buAutoNum type="arabicPeriod"/>
            </a:pPr>
            <a:r>
              <a:rPr lang="en-US" sz="1200" dirty="0" smtClean="0">
                <a:solidFill>
                  <a:schemeClr val="tx1">
                    <a:lumMod val="75000"/>
                    <a:lumOff val="25000"/>
                  </a:schemeClr>
                </a:solidFill>
                <a:latin typeface="Century Gothic" panose="020B0502020202020204" pitchFamily="34" charset="0"/>
              </a:rPr>
              <a:t>Gain a better understanding of the current trends and preferences related to transportation of local residents and stakeholders;</a:t>
            </a:r>
          </a:p>
          <a:p>
            <a:pPr marL="228600" indent="-228600">
              <a:buAutoNum type="arabicPeriod"/>
            </a:pPr>
            <a:r>
              <a:rPr lang="en-US" sz="1200" dirty="0" smtClean="0">
                <a:solidFill>
                  <a:schemeClr val="tx1">
                    <a:lumMod val="75000"/>
                    <a:lumOff val="25000"/>
                  </a:schemeClr>
                </a:solidFill>
                <a:latin typeface="Century Gothic" panose="020B0502020202020204" pitchFamily="34" charset="0"/>
              </a:rPr>
              <a:t>Establish an understanding of the current transportation conditions within the Township; and </a:t>
            </a:r>
          </a:p>
          <a:p>
            <a:pPr marL="228600" indent="-228600">
              <a:buAutoNum type="arabicPeriod"/>
            </a:pPr>
            <a:r>
              <a:rPr lang="en-US" sz="1200" dirty="0" smtClean="0">
                <a:solidFill>
                  <a:schemeClr val="tx1">
                    <a:lumMod val="75000"/>
                    <a:lumOff val="25000"/>
                  </a:schemeClr>
                </a:solidFill>
                <a:latin typeface="Century Gothic" panose="020B0502020202020204" pitchFamily="34" charset="0"/>
              </a:rPr>
              <a:t>Identify opportunities for improvement and enhancement. </a:t>
            </a:r>
          </a:p>
          <a:p>
            <a:endParaRPr lang="en-US" sz="1200" dirty="0" smtClean="0">
              <a:solidFill>
                <a:schemeClr val="tx1">
                  <a:lumMod val="75000"/>
                  <a:lumOff val="25000"/>
                </a:schemeClr>
              </a:solidFill>
              <a:latin typeface="Century Gothic" panose="020B0502020202020204" pitchFamily="34" charset="0"/>
            </a:endParaRPr>
          </a:p>
          <a:p>
            <a:pPr lvl="0"/>
            <a:r>
              <a:rPr lang="en-US" sz="2000" dirty="0" smtClean="0">
                <a:solidFill>
                  <a:srgbClr val="58BB42"/>
                </a:solidFill>
                <a:latin typeface="Aharoni" panose="02010803020104030203" pitchFamily="2" charset="-79"/>
                <a:cs typeface="Aharoni" panose="02010803020104030203" pitchFamily="2" charset="-79"/>
              </a:rPr>
              <a:t>WE NEED YOUR INPUT…</a:t>
            </a:r>
            <a:endParaRPr lang="en-US" sz="2000" dirty="0">
              <a:solidFill>
                <a:srgbClr val="58BB42"/>
              </a:solidFill>
              <a:latin typeface="Aharoni" panose="02010803020104030203" pitchFamily="2" charset="-79"/>
              <a:cs typeface="Aharoni" panose="02010803020104030203" pitchFamily="2" charset="-79"/>
            </a:endParaRPr>
          </a:p>
          <a:p>
            <a:endParaRPr lang="en-US" sz="1200" dirty="0" smtClean="0">
              <a:solidFill>
                <a:schemeClr val="tx1">
                  <a:lumMod val="75000"/>
                  <a:lumOff val="25000"/>
                </a:schemeClr>
              </a:solidFill>
              <a:latin typeface="Century Gothic" panose="020B0502020202020204" pitchFamily="34" charset="0"/>
            </a:endParaRPr>
          </a:p>
          <a:p>
            <a:r>
              <a:rPr lang="en-US" sz="1200" dirty="0" smtClean="0">
                <a:solidFill>
                  <a:schemeClr val="tx1">
                    <a:lumMod val="75000"/>
                    <a:lumOff val="25000"/>
                  </a:schemeClr>
                </a:solidFill>
                <a:latin typeface="Century Gothic" panose="020B0502020202020204" pitchFamily="34" charset="0"/>
              </a:rPr>
              <a:t>Consultation and engagement is a key part of the planning process. We want to hear from you, the people who live, work and play within the Township. We invite you to attend an upcoming Township symposia where information about the TMP and other Township planning projects will be presented</a:t>
            </a:r>
            <a:r>
              <a:rPr lang="en-US" sz="1200" dirty="0" smtClean="0">
                <a:solidFill>
                  <a:schemeClr val="tx1">
                    <a:lumMod val="75000"/>
                    <a:lumOff val="25000"/>
                  </a:schemeClr>
                </a:solidFill>
                <a:latin typeface="Century Gothic" panose="020B0502020202020204" pitchFamily="34" charset="0"/>
              </a:rPr>
              <a:t>. Additional details about the event are provided below:</a:t>
            </a:r>
          </a:p>
          <a:p>
            <a:endParaRPr lang="en-US" sz="1200" dirty="0">
              <a:solidFill>
                <a:schemeClr val="tx1">
                  <a:lumMod val="75000"/>
                  <a:lumOff val="25000"/>
                </a:schemeClr>
              </a:solidFill>
              <a:latin typeface="Century Gothic" panose="020B0502020202020204" pitchFamily="34" charset="0"/>
            </a:endParaRPr>
          </a:p>
          <a:p>
            <a:pPr algn="ctr"/>
            <a:r>
              <a:rPr lang="en-US" sz="1200" b="1" dirty="0" smtClean="0">
                <a:solidFill>
                  <a:schemeClr val="tx1">
                    <a:lumMod val="75000"/>
                    <a:lumOff val="25000"/>
                  </a:schemeClr>
                </a:solidFill>
                <a:latin typeface="Century Gothic" panose="020B0502020202020204" pitchFamily="34" charset="0"/>
              </a:rPr>
              <a:t>Location: </a:t>
            </a:r>
          </a:p>
          <a:p>
            <a:pPr algn="ctr"/>
            <a:r>
              <a:rPr lang="en-US" sz="1200" dirty="0" smtClean="0">
                <a:solidFill>
                  <a:schemeClr val="tx1">
                    <a:lumMod val="75000"/>
                    <a:lumOff val="25000"/>
                  </a:schemeClr>
                </a:solidFill>
                <a:latin typeface="Century Gothic" panose="020B0502020202020204" pitchFamily="34" charset="0"/>
              </a:rPr>
              <a:t>Centre Wellington Community Sportsplex; 550 </a:t>
            </a:r>
            <a:r>
              <a:rPr lang="en-US" sz="1200" dirty="0" err="1" smtClean="0">
                <a:solidFill>
                  <a:schemeClr val="tx1">
                    <a:lumMod val="75000"/>
                    <a:lumOff val="25000"/>
                  </a:schemeClr>
                </a:solidFill>
                <a:latin typeface="Century Gothic" panose="020B0502020202020204" pitchFamily="34" charset="0"/>
              </a:rPr>
              <a:t>Belsyde</a:t>
            </a:r>
            <a:r>
              <a:rPr lang="en-US" sz="1200" dirty="0" smtClean="0">
                <a:solidFill>
                  <a:schemeClr val="tx1">
                    <a:lumMod val="75000"/>
                    <a:lumOff val="25000"/>
                  </a:schemeClr>
                </a:solidFill>
                <a:latin typeface="Century Gothic" panose="020B0502020202020204" pitchFamily="34" charset="0"/>
              </a:rPr>
              <a:t> Avenue, Fergus, ON</a:t>
            </a:r>
          </a:p>
          <a:p>
            <a:pPr algn="ctr"/>
            <a:r>
              <a:rPr lang="en-US" sz="1200" b="1" dirty="0" smtClean="0">
                <a:solidFill>
                  <a:schemeClr val="tx1">
                    <a:lumMod val="75000"/>
                    <a:lumOff val="25000"/>
                  </a:schemeClr>
                </a:solidFill>
                <a:latin typeface="Century Gothic" panose="020B0502020202020204" pitchFamily="34" charset="0"/>
              </a:rPr>
              <a:t>Date:</a:t>
            </a:r>
          </a:p>
          <a:p>
            <a:pPr algn="ctr"/>
            <a:r>
              <a:rPr lang="en-US" sz="1200" dirty="0" smtClean="0">
                <a:solidFill>
                  <a:schemeClr val="tx1">
                    <a:lumMod val="75000"/>
                    <a:lumOff val="25000"/>
                  </a:schemeClr>
                </a:solidFill>
                <a:latin typeface="Century Gothic" panose="020B0502020202020204" pitchFamily="34" charset="0"/>
              </a:rPr>
              <a:t>Tuesday October 17</a:t>
            </a:r>
            <a:r>
              <a:rPr lang="en-US" sz="1200" baseline="30000" dirty="0" smtClean="0">
                <a:solidFill>
                  <a:schemeClr val="tx1">
                    <a:lumMod val="75000"/>
                    <a:lumOff val="25000"/>
                  </a:schemeClr>
                </a:solidFill>
                <a:latin typeface="Century Gothic" panose="020B0502020202020204" pitchFamily="34" charset="0"/>
              </a:rPr>
              <a:t>th</a:t>
            </a:r>
            <a:r>
              <a:rPr lang="en-US" sz="1200" dirty="0" smtClean="0">
                <a:solidFill>
                  <a:schemeClr val="tx1">
                    <a:lumMod val="75000"/>
                    <a:lumOff val="25000"/>
                  </a:schemeClr>
                </a:solidFill>
                <a:latin typeface="Century Gothic" panose="020B0502020202020204" pitchFamily="34" charset="0"/>
              </a:rPr>
              <a:t>, 2017</a:t>
            </a:r>
          </a:p>
          <a:p>
            <a:pPr algn="ctr"/>
            <a:r>
              <a:rPr lang="en-US" sz="1200" b="1" dirty="0" smtClean="0">
                <a:solidFill>
                  <a:schemeClr val="tx1">
                    <a:lumMod val="75000"/>
                    <a:lumOff val="25000"/>
                  </a:schemeClr>
                </a:solidFill>
                <a:latin typeface="Century Gothic" panose="020B0502020202020204" pitchFamily="34" charset="0"/>
              </a:rPr>
              <a:t>Time:</a:t>
            </a:r>
          </a:p>
          <a:p>
            <a:pPr algn="ctr"/>
            <a:r>
              <a:rPr lang="en-US" sz="1200" dirty="0" smtClean="0">
                <a:solidFill>
                  <a:schemeClr val="tx1">
                    <a:lumMod val="75000"/>
                    <a:lumOff val="25000"/>
                  </a:schemeClr>
                </a:solidFill>
                <a:latin typeface="Century Gothic" panose="020B0502020202020204" pitchFamily="34" charset="0"/>
              </a:rPr>
              <a:t>[insert confirmed time]</a:t>
            </a:r>
          </a:p>
          <a:p>
            <a:pPr algn="ctr"/>
            <a:endParaRPr lang="en-US" sz="1200" dirty="0">
              <a:solidFill>
                <a:schemeClr val="tx1">
                  <a:lumMod val="75000"/>
                  <a:lumOff val="25000"/>
                </a:schemeClr>
              </a:solidFill>
              <a:latin typeface="Century Gothic" panose="020B0502020202020204" pitchFamily="34" charset="0"/>
            </a:endParaRPr>
          </a:p>
          <a:p>
            <a:r>
              <a:rPr lang="en-US" sz="1200" dirty="0" smtClean="0">
                <a:solidFill>
                  <a:schemeClr val="tx1">
                    <a:lumMod val="75000"/>
                    <a:lumOff val="25000"/>
                  </a:schemeClr>
                </a:solidFill>
                <a:latin typeface="Century Gothic" panose="020B0502020202020204" pitchFamily="34" charset="0"/>
              </a:rPr>
              <a:t>At the open house we will be presenting information about the TMP and also gathering input from you! Have your chance to provide input, spea</a:t>
            </a:r>
            <a:r>
              <a:rPr lang="en-US" sz="1200" dirty="0" smtClean="0">
                <a:solidFill>
                  <a:schemeClr val="tx1">
                    <a:lumMod val="75000"/>
                    <a:lumOff val="25000"/>
                  </a:schemeClr>
                </a:solidFill>
                <a:latin typeface="Century Gothic" panose="020B0502020202020204" pitchFamily="34" charset="0"/>
              </a:rPr>
              <a:t>k with the project team, learn more about transportation in the Township and explore other municipal projects. </a:t>
            </a:r>
          </a:p>
          <a:p>
            <a:endParaRPr lang="en-US" sz="1200" dirty="0">
              <a:solidFill>
                <a:schemeClr val="tx1">
                  <a:lumMod val="75000"/>
                  <a:lumOff val="25000"/>
                </a:schemeClr>
              </a:solidFill>
              <a:latin typeface="Century Gothic" panose="020B0502020202020204" pitchFamily="34" charset="0"/>
            </a:endParaRPr>
          </a:p>
          <a:p>
            <a:r>
              <a:rPr lang="en-US" sz="1200" dirty="0" smtClean="0">
                <a:solidFill>
                  <a:schemeClr val="tx1">
                    <a:lumMod val="75000"/>
                    <a:lumOff val="25000"/>
                  </a:schemeClr>
                </a:solidFill>
                <a:latin typeface="Century Gothic" panose="020B0502020202020204" pitchFamily="34" charset="0"/>
              </a:rPr>
              <a:t>As always, if you are unable to atten</a:t>
            </a:r>
            <a:r>
              <a:rPr lang="en-US" sz="1200" dirty="0" smtClean="0">
                <a:solidFill>
                  <a:schemeClr val="tx1">
                    <a:lumMod val="75000"/>
                    <a:lumOff val="25000"/>
                  </a:schemeClr>
                </a:solidFill>
                <a:latin typeface="Century Gothic" panose="020B0502020202020204" pitchFamily="34" charset="0"/>
              </a:rPr>
              <a:t>d the open house please check back here for additional opportunities </a:t>
            </a:r>
            <a:r>
              <a:rPr lang="en-US" sz="1200" smtClean="0">
                <a:solidFill>
                  <a:schemeClr val="tx1">
                    <a:lumMod val="75000"/>
                    <a:lumOff val="25000"/>
                  </a:schemeClr>
                </a:solidFill>
                <a:latin typeface="Century Gothic" panose="020B0502020202020204" pitchFamily="34" charset="0"/>
              </a:rPr>
              <a:t>to provide input!</a:t>
            </a:r>
            <a:endParaRPr lang="en-US" sz="1200" dirty="0" smtClean="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360420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316</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Aharoni</vt:lpstr>
      <vt:lpstr>Arial</vt:lpstr>
      <vt:lpstr>Calibri</vt:lpstr>
      <vt:lpstr>Calibri Light</vt:lpstr>
      <vt:lpstr>Century Gothic</vt:lpstr>
      <vt:lpstr>Office Theme</vt:lpstr>
      <vt:lpstr>PowerPoint Presentation</vt:lpstr>
    </vt:vector>
  </TitlesOfParts>
  <Company>WSP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Basinski, Claire</dc:creator>
  <cp:lastModifiedBy>Basinski, Claire</cp:lastModifiedBy>
  <cp:revision>7</cp:revision>
  <dcterms:created xsi:type="dcterms:W3CDTF">2017-05-08T17:59:37Z</dcterms:created>
  <dcterms:modified xsi:type="dcterms:W3CDTF">2017-09-19T14:38:47Z</dcterms:modified>
</cp:coreProperties>
</file>